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1" r:id="rId3"/>
    <p:sldId id="262" r:id="rId4"/>
    <p:sldId id="263" r:id="rId5"/>
    <p:sldId id="265" r:id="rId6"/>
    <p:sldId id="264" r:id="rId7"/>
    <p:sldId id="266" r:id="rId8"/>
    <p:sldId id="267" r:id="rId9"/>
    <p:sldId id="268" r:id="rId10"/>
    <p:sldId id="269" r:id="rId11"/>
    <p:sldId id="270" r:id="rId12"/>
  </p:sldIdLst>
  <p:sldSz cx="12188825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howGuides="1">
      <p:cViewPr>
        <p:scale>
          <a:sx n="75" d="100"/>
          <a:sy n="75" d="100"/>
        </p:scale>
        <p:origin x="902" y="211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1" d="100"/>
          <a:sy n="91" d="100"/>
        </p:scale>
        <p:origin x="3750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3AEF8A9-CFB5-40C0-BAE2-5B4633EC9F63}" type="datetime1">
              <a:rPr lang="it-IT" smtClean="0"/>
              <a:t>10/02/2020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60E59-1627-4404-ACC5-51C744AB0F27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9F431D3-F76B-41A6-8072-4F6D884C46F8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dirty="0"/>
              <a:t>Fare clic per modificare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841221E5-7225-48EB-A4EE-420E7BFCF70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6477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35337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420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53166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9950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54649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439749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6752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32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68699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24266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0" name="Rettangolo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1" name="Rettangolo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2" name="Rettangolo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13" name="Connettore diritto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15" name="Connettore diritto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 greco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82DBDC9-B003-41F0-B8B2-2F0AA2C1B651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64E86-02CD-4AD8-8F6E-73FB87F29031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0" name="Rettangolo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11" name="Connettore diritto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 greco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14" name="Connettore diritto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6884175-B988-418C-8366-CD8114C73802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F584B-7CE1-48A1-AB7A-1EEAB5F615CD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0" name="Rettangolo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4" name="Rettangolo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1" name="Rettangolo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22" name="Connettore diritto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tangolo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8" name="Pi greco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23" name="Connettore diritto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tangolo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7" name="Rettangolo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8" name="Rettangolo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9" name="Rettangolo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30" name="Rettangolo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31" name="Connettore diritto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tangolo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33" name="Connettore diritto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F956552-D53A-4557-8C38-42CBEA2EE1F9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68A04E6-3A63-4A5D-901F-B7E0EE19AFD7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89D5404-FB42-4B9E-BE7A-7821366B0BBC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A63B92F-6927-4909-8675-8FB028AE3CD8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6" name="Rettangolo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cxnSp>
        <p:nvCxnSpPr>
          <p:cNvPr id="7" name="Connettore diritto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tangolo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CB5D043-5A31-4D67-9FB4-6681AB6A05C6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cxnSp>
        <p:nvCxnSpPr>
          <p:cNvPr id="10" name="Connettore diritto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tangolo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6764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2133600"/>
            <a:ext cx="3293422" cy="40386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B44B99B-722F-4DC5-AC4D-948C49352303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6764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immagine 2" descr="Segnaposto vuoto per aggiungere un'immagine. Fare clic sul segnaposto e selezionare l'immagine che si vuole aggiungere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74240" y="2133600"/>
            <a:ext cx="3293422" cy="40386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39C2E7C-B484-43C6-BE81-E8A28A90F8D9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  <p:cxnSp>
        <p:nvCxnSpPr>
          <p:cNvPr id="10" name="Connettore diritto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3" name="Rettangolo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14" name="Connettore diritto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 greco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16" name="Connettore diritto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dirty="0"/>
              <a:t>Fare clic per modificare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62DE71F0-C68A-46D7-94E0-C7A236B6AC63}" type="datetime1">
              <a:rPr lang="it-IT" smtClean="0"/>
              <a:pPr/>
              <a:t>10/02/2020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t-IT" dirty="0"/>
              <a:t>Incidenti di percorso</a:t>
            </a:r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Rottura del secondo motore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B8AD0E-8BAF-48F2-A364-520336AD3FBA}"/>
              </a:ext>
            </a:extLst>
          </p:cNvPr>
          <p:cNvSpPr txBox="1"/>
          <p:nvPr/>
        </p:nvSpPr>
        <p:spPr>
          <a:xfrm>
            <a:off x="1593436" y="1628800"/>
            <a:ext cx="6733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Nonostante tutto il lavoro fatto per rendere più resistente il tutto, durante l’implementazione del controllo, il secondo motore è stato sollecitato troppo ed è avvenuta anche la sua rottura, su 12 denti, solo 4 sono sopravvissuti</a:t>
            </a:r>
          </a:p>
        </p:txBody>
      </p:sp>
      <p:pic>
        <p:nvPicPr>
          <p:cNvPr id="5" name="Immagine 4" descr="Immagine che contiene persona, interni, mano, tavolo&#10;&#10;Descrizione generata automaticamente">
            <a:extLst>
              <a:ext uri="{FF2B5EF4-FFF2-40B4-BE49-F238E27FC236}">
                <a16:creationId xmlns:a16="http://schemas.microsoft.com/office/drawing/2014/main" id="{91F9709A-3535-4AC3-B1F2-CF99B9D8C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92" t="29725" r="21709" b="30376"/>
          <a:stretch/>
        </p:blipFill>
        <p:spPr>
          <a:xfrm>
            <a:off x="8614692" y="255647"/>
            <a:ext cx="2660055" cy="2591848"/>
          </a:xfrm>
          <a:prstGeom prst="rect">
            <a:avLst/>
          </a:prstGeom>
        </p:spPr>
      </p:pic>
      <p:grpSp>
        <p:nvGrpSpPr>
          <p:cNvPr id="11" name="Gruppo 10">
            <a:extLst>
              <a:ext uri="{FF2B5EF4-FFF2-40B4-BE49-F238E27FC236}">
                <a16:creationId xmlns:a16="http://schemas.microsoft.com/office/drawing/2014/main" id="{D5D34C11-15CF-41C6-8B15-3FD9C2ABE3F0}"/>
              </a:ext>
            </a:extLst>
          </p:cNvPr>
          <p:cNvGrpSpPr/>
          <p:nvPr/>
        </p:nvGrpSpPr>
        <p:grpSpPr>
          <a:xfrm>
            <a:off x="1246468" y="2898000"/>
            <a:ext cx="4153171" cy="3960000"/>
            <a:chOff x="1246468" y="2898000"/>
            <a:chExt cx="4153171" cy="3960000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7FADA3A6-CA99-4DBC-B9B7-562E4675BD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200" t="27951" r="27600" b="29000"/>
            <a:stretch/>
          </p:blipFill>
          <p:spPr>
            <a:xfrm>
              <a:off x="1246468" y="2898000"/>
              <a:ext cx="4153171" cy="3960000"/>
            </a:xfrm>
            <a:prstGeom prst="rect">
              <a:avLst/>
            </a:prstGeom>
          </p:spPr>
        </p:pic>
        <p:sp>
          <p:nvSpPr>
            <p:cNvPr id="9" name="Ovale 8">
              <a:extLst>
                <a:ext uri="{FF2B5EF4-FFF2-40B4-BE49-F238E27FC236}">
                  <a16:creationId xmlns:a16="http://schemas.microsoft.com/office/drawing/2014/main" id="{9FFBD9A6-9F0A-452F-B17B-CBDFBCFB80D5}"/>
                </a:ext>
              </a:extLst>
            </p:cNvPr>
            <p:cNvSpPr/>
            <p:nvPr/>
          </p:nvSpPr>
          <p:spPr>
            <a:xfrm>
              <a:off x="2422004" y="4005064"/>
              <a:ext cx="1440160" cy="1080120"/>
            </a:xfrm>
            <a:prstGeom prst="ellipse">
              <a:avLst/>
            </a:pr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10" name="Immagine 9">
            <a:extLst>
              <a:ext uri="{FF2B5EF4-FFF2-40B4-BE49-F238E27FC236}">
                <a16:creationId xmlns:a16="http://schemas.microsoft.com/office/drawing/2014/main" id="{05BF4A2C-C822-4DE7-9070-1B44C9AC11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851" t="44529" r="50362" b="44512"/>
          <a:stretch/>
        </p:blipFill>
        <p:spPr>
          <a:xfrm>
            <a:off x="5539485" y="2905352"/>
            <a:ext cx="5091431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96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658912"/>
          </a:xfrm>
        </p:spPr>
        <p:txBody>
          <a:bodyPr rtlCol="0"/>
          <a:lstStyle/>
          <a:p>
            <a:pPr rtl="0"/>
            <a:r>
              <a:rPr lang="it-IT" dirty="0"/>
              <a:t>Considerazioni per migliorare il progetto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B8AD0E-8BAF-48F2-A364-520336AD3FBA}"/>
              </a:ext>
            </a:extLst>
          </p:cNvPr>
          <p:cNvSpPr txBox="1"/>
          <p:nvPr/>
        </p:nvSpPr>
        <p:spPr>
          <a:xfrm>
            <a:off x="1593436" y="908720"/>
            <a:ext cx="946952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Alla luce di tutti i problemi riscontrati possiamo comunque trarre degli accorgimenti utili al prosieguo del progetto: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Minimizzare l’altezza del centro di massa: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diminuendo la lunghezza del braccio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aggiungendo un contrappeso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riducendo massa del disco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Aumentare la velocità angolare massima del motore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Nel caso di un motore DC favorire l’accelerazione e la velocità massima alla coppia del motore ( a patto di rendere leggero il resto), lavorando sui rapporti di demoltiplica, con velocità massime superiori ai 1000 RPM.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Uso di un Motore Brushless, che per sua natura ha una presa diretta e magnetica, che rende difficile una rottura meccanica, dell’ingranaggio che è invece sostituito dallo slittamento di una o più fasi del rotore (comunque rilevabili e compensabili dal controllo)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Prevedere un attacco a Forcella del disco per evitare oscillazioni del disco lungo assi non voluti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Prevedere una connessione al disco migliore di una flangia a contatto di perno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Potenziare la scheda di controllo per avere una maggiore potenza di calcolo</a:t>
            </a:r>
          </a:p>
        </p:txBody>
      </p:sp>
    </p:spTree>
    <p:extLst>
      <p:ext uri="{BB962C8B-B14F-4D97-AF65-F5344CB8AC3E}">
        <p14:creationId xmlns:p14="http://schemas.microsoft.com/office/powerpoint/2010/main" val="160389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Rottura 1° supporto motore</a:t>
            </a:r>
          </a:p>
        </p:txBody>
      </p:sp>
      <p:pic>
        <p:nvPicPr>
          <p:cNvPr id="4" name="Immagine 3" descr="Immagine che contiene interni, lavello, sedendo, bianco&#10;&#10;Descrizione generata automaticamente">
            <a:extLst>
              <a:ext uri="{FF2B5EF4-FFF2-40B4-BE49-F238E27FC236}">
                <a16:creationId xmlns:a16="http://schemas.microsoft.com/office/drawing/2014/main" id="{400A3CAF-4C69-4F64-B4FD-D246609B88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01" r="30050"/>
          <a:stretch/>
        </p:blipFill>
        <p:spPr>
          <a:xfrm rot="5400000">
            <a:off x="2046084" y="983781"/>
            <a:ext cx="2952328" cy="3857625"/>
          </a:xfrm>
          <a:prstGeom prst="rect">
            <a:avLst/>
          </a:prstGeom>
        </p:spPr>
      </p:pic>
      <p:pic>
        <p:nvPicPr>
          <p:cNvPr id="6" name="Immagine 5" descr="Immagine che contiene donna, taglio, cibo&#10;&#10;Descrizione generata automaticamente">
            <a:extLst>
              <a:ext uri="{FF2B5EF4-FFF2-40B4-BE49-F238E27FC236}">
                <a16:creationId xmlns:a16="http://schemas.microsoft.com/office/drawing/2014/main" id="{94677BE4-F046-4B52-AA0E-EA9E69386E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050" r="26501"/>
          <a:stretch/>
        </p:blipFill>
        <p:spPr>
          <a:xfrm rot="5400000">
            <a:off x="7267139" y="2825529"/>
            <a:ext cx="3528394" cy="385762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B8AD0E-8BAF-48F2-A364-520336AD3FBA}"/>
              </a:ext>
            </a:extLst>
          </p:cNvPr>
          <p:cNvSpPr txBox="1"/>
          <p:nvPr/>
        </p:nvSpPr>
        <p:spPr>
          <a:xfrm>
            <a:off x="1413892" y="4959906"/>
            <a:ext cx="5328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Da questo errore abbiamo compreso che la densità dell’</a:t>
            </a:r>
            <a:r>
              <a:rPr lang="it-IT" dirty="0" err="1"/>
              <a:t>infill</a:t>
            </a:r>
            <a:r>
              <a:rPr lang="it-IT" dirty="0"/>
              <a:t> fosse un parametro VITALE nella progettazione meccanica del supporto al motore</a:t>
            </a:r>
          </a:p>
        </p:txBody>
      </p:sp>
    </p:spTree>
    <p:extLst>
      <p:ext uri="{BB962C8B-B14F-4D97-AF65-F5344CB8AC3E}">
        <p14:creationId xmlns:p14="http://schemas.microsoft.com/office/powerpoint/2010/main" val="340178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Rottura 1° motore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B8AD0E-8BAF-48F2-A364-520336AD3FBA}"/>
              </a:ext>
            </a:extLst>
          </p:cNvPr>
          <p:cNvSpPr txBox="1"/>
          <p:nvPr/>
        </p:nvSpPr>
        <p:spPr>
          <a:xfrm>
            <a:off x="1413892" y="5661248"/>
            <a:ext cx="9289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Durante i primi test, gli ingranaggi della demoltiplica non hanno retto agli sforzi in gioco e il risultato è stata la rottura della demoltiplica</a:t>
            </a:r>
          </a:p>
        </p:txBody>
      </p:sp>
      <p:pic>
        <p:nvPicPr>
          <p:cNvPr id="9" name="Immagine 8" descr="Immagine che contiene interni, sedendo, tavolo, lavello&#10;&#10;Descrizione generata automaticamente">
            <a:extLst>
              <a:ext uri="{FF2B5EF4-FFF2-40B4-BE49-F238E27FC236}">
                <a16:creationId xmlns:a16="http://schemas.microsoft.com/office/drawing/2014/main" id="{2FEF52B0-AC2D-4DA0-A474-C03B43AF24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00" t="14534" r="40550" b="31334"/>
          <a:stretch/>
        </p:blipFill>
        <p:spPr>
          <a:xfrm rot="5400000">
            <a:off x="7246540" y="1124744"/>
            <a:ext cx="3877535" cy="3877535"/>
          </a:xfrm>
          <a:prstGeom prst="rect">
            <a:avLst/>
          </a:prstGeom>
        </p:spPr>
      </p:pic>
      <p:grpSp>
        <p:nvGrpSpPr>
          <p:cNvPr id="13" name="Gruppo 12">
            <a:extLst>
              <a:ext uri="{FF2B5EF4-FFF2-40B4-BE49-F238E27FC236}">
                <a16:creationId xmlns:a16="http://schemas.microsoft.com/office/drawing/2014/main" id="{658CB195-98C1-494E-96A6-AD59238F9FA2}"/>
              </a:ext>
            </a:extLst>
          </p:cNvPr>
          <p:cNvGrpSpPr/>
          <p:nvPr/>
        </p:nvGrpSpPr>
        <p:grpSpPr>
          <a:xfrm>
            <a:off x="1593436" y="1419163"/>
            <a:ext cx="3877535" cy="4019674"/>
            <a:chOff x="1593436" y="1419163"/>
            <a:chExt cx="3877535" cy="4019674"/>
          </a:xfrm>
        </p:grpSpPr>
        <p:pic>
          <p:nvPicPr>
            <p:cNvPr id="5" name="Immagine 4" descr="Immagine che contiene vecchio, sedendo, fotografia, bianco&#10;&#10;Descrizione generata automaticamente">
              <a:extLst>
                <a:ext uri="{FF2B5EF4-FFF2-40B4-BE49-F238E27FC236}">
                  <a16:creationId xmlns:a16="http://schemas.microsoft.com/office/drawing/2014/main" id="{457BF63C-7D68-4B0A-9E48-C10FDC2DF8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4006" t="12191" r="30504" b="3975"/>
            <a:stretch/>
          </p:blipFill>
          <p:spPr>
            <a:xfrm>
              <a:off x="1593436" y="1419163"/>
              <a:ext cx="3877535" cy="4019674"/>
            </a:xfrm>
            <a:prstGeom prst="rect">
              <a:avLst/>
            </a:prstGeom>
          </p:spPr>
        </p:pic>
        <p:sp>
          <p:nvSpPr>
            <p:cNvPr id="10" name="Ovale 9">
              <a:extLst>
                <a:ext uri="{FF2B5EF4-FFF2-40B4-BE49-F238E27FC236}">
                  <a16:creationId xmlns:a16="http://schemas.microsoft.com/office/drawing/2014/main" id="{4D347565-874B-42BD-9969-E7064083B304}"/>
                </a:ext>
              </a:extLst>
            </p:cNvPr>
            <p:cNvSpPr/>
            <p:nvPr/>
          </p:nvSpPr>
          <p:spPr>
            <a:xfrm>
              <a:off x="3934172" y="4365104"/>
              <a:ext cx="288032" cy="792088"/>
            </a:xfrm>
            <a:prstGeom prst="ellipse">
              <a:avLst/>
            </a:prstGeom>
            <a:noFill/>
            <a:ln w="571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13147E10-2612-464E-B658-AD7AA0182899}"/>
                </a:ext>
              </a:extLst>
            </p:cNvPr>
            <p:cNvSpPr/>
            <p:nvPr/>
          </p:nvSpPr>
          <p:spPr>
            <a:xfrm rot="14500296">
              <a:off x="3390513" y="3646507"/>
              <a:ext cx="361691" cy="465756"/>
            </a:xfrm>
            <a:prstGeom prst="ellipse">
              <a:avLst/>
            </a:prstGeom>
            <a:noFill/>
            <a:ln w="571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CF33D9B9-F036-47F6-B9CA-B833B3B08684}"/>
                </a:ext>
              </a:extLst>
            </p:cNvPr>
            <p:cNvSpPr/>
            <p:nvPr/>
          </p:nvSpPr>
          <p:spPr>
            <a:xfrm rot="20518742">
              <a:off x="4633542" y="4305066"/>
              <a:ext cx="288032" cy="792088"/>
            </a:xfrm>
            <a:prstGeom prst="ellipse">
              <a:avLst/>
            </a:prstGeom>
            <a:noFill/>
            <a:ln w="571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2240780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Arrivo del secondo motore…</a:t>
            </a:r>
          </a:p>
        </p:txBody>
      </p:sp>
      <p:pic>
        <p:nvPicPr>
          <p:cNvPr id="4" name="Immagine 3" descr="Immagine che contiene spazzolino, piccolo, paio, sedendo&#10;&#10;Descrizione generata automaticamente">
            <a:extLst>
              <a:ext uri="{FF2B5EF4-FFF2-40B4-BE49-F238E27FC236}">
                <a16:creationId xmlns:a16="http://schemas.microsoft.com/office/drawing/2014/main" id="{30BAB99B-3210-4BCD-8593-C874A1A2F3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66" r="29106"/>
          <a:stretch/>
        </p:blipFill>
        <p:spPr>
          <a:xfrm rot="5400000">
            <a:off x="6943104" y="1916109"/>
            <a:ext cx="3312368" cy="3857625"/>
          </a:xfrm>
          <a:prstGeom prst="rect">
            <a:avLst/>
          </a:prstGeom>
        </p:spPr>
      </p:pic>
      <p:pic>
        <p:nvPicPr>
          <p:cNvPr id="8" name="Immagine 7" descr="Immagine che contiene interni, frigorifero, cucina, sedendo&#10;&#10;Descrizione generata automaticamente">
            <a:extLst>
              <a:ext uri="{FF2B5EF4-FFF2-40B4-BE49-F238E27FC236}">
                <a16:creationId xmlns:a16="http://schemas.microsoft.com/office/drawing/2014/main" id="{3C42CEB2-22BA-409C-9A93-B92479B000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450" r="34251"/>
          <a:stretch/>
        </p:blipFill>
        <p:spPr>
          <a:xfrm rot="5400000">
            <a:off x="2478608" y="1140148"/>
            <a:ext cx="1872208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06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… Costruzione del nuovo supporto…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256E82E-F0BE-434B-BEEB-21F076EF00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49" t="16001" r="17202" b="20533"/>
          <a:stretch/>
        </p:blipFill>
        <p:spPr>
          <a:xfrm rot="5400000">
            <a:off x="7128000" y="2323404"/>
            <a:ext cx="3981176" cy="2880000"/>
          </a:xfrm>
          <a:prstGeom prst="rect">
            <a:avLst/>
          </a:prstGeom>
        </p:spPr>
      </p:pic>
      <p:pic>
        <p:nvPicPr>
          <p:cNvPr id="7" name="Immagine 6" descr="Immagine che contiene interni, sedendo, fotografia, bianco&#10;&#10;Descrizione generata automaticamente">
            <a:extLst>
              <a:ext uri="{FF2B5EF4-FFF2-40B4-BE49-F238E27FC236}">
                <a16:creationId xmlns:a16="http://schemas.microsoft.com/office/drawing/2014/main" id="{DA96EDE2-05D5-4DAD-9835-1638E2237D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951" t="20134" r="15350" b="10800"/>
          <a:stretch/>
        </p:blipFill>
        <p:spPr>
          <a:xfrm rot="5400000">
            <a:off x="1256326" y="2090948"/>
            <a:ext cx="4203243" cy="2880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BBADB12-DF1E-4E1C-A893-F674689403AC}"/>
              </a:ext>
            </a:extLst>
          </p:cNvPr>
          <p:cNvSpPr txBox="1"/>
          <p:nvPr/>
        </p:nvSpPr>
        <p:spPr>
          <a:xfrm>
            <a:off x="1413892" y="5747240"/>
            <a:ext cx="9361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un problema di estrusione della stampante abbiamo sprecato 15h di stampa del componente ottenendo un nulla di fatto, per fortuna è stato sufficiente risolvere il problema alla Stampante 3D per rientrare in carreggiata</a:t>
            </a:r>
          </a:p>
        </p:txBody>
      </p:sp>
    </p:spTree>
    <p:extLst>
      <p:ext uri="{BB962C8B-B14F-4D97-AF65-F5344CB8AC3E}">
        <p14:creationId xmlns:p14="http://schemas.microsoft.com/office/powerpoint/2010/main" val="297647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… e assenza della sua flangia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B8AD0E-8BAF-48F2-A364-520336AD3FBA}"/>
              </a:ext>
            </a:extLst>
          </p:cNvPr>
          <p:cNvSpPr txBox="1"/>
          <p:nvPr/>
        </p:nvSpPr>
        <p:spPr>
          <a:xfrm>
            <a:off x="1593436" y="1628800"/>
            <a:ext cx="92890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problemi di spedizione la flangia adatta non è arrivata per molto tempo, questo ci ha portato a chiedere aiuto ai ragazzi della SAE per modificare le flange in nostro possesso (alberi da 4mm) a delle flange da 6mm.</a:t>
            </a:r>
          </a:p>
          <a:p>
            <a:r>
              <a:rPr lang="it-IT" dirty="0"/>
              <a:t>In oltre, la conseguente riduzione di filettatura ci ha costretti a far forare l’albero motore per meglio fissare la vite di blocco</a:t>
            </a:r>
          </a:p>
        </p:txBody>
      </p:sp>
      <p:pic>
        <p:nvPicPr>
          <p:cNvPr id="4" name="Immagine 3" descr="Immagine che contiene interni, lavello, piccolo, sedendo&#10;&#10;Descrizione generata automaticamente">
            <a:extLst>
              <a:ext uri="{FF2B5EF4-FFF2-40B4-BE49-F238E27FC236}">
                <a16:creationId xmlns:a16="http://schemas.microsoft.com/office/drawing/2014/main" id="{1DE3F1FC-598C-40F3-B144-F5B7592C65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51" r="40550"/>
          <a:stretch/>
        </p:blipFill>
        <p:spPr>
          <a:xfrm rot="5400000">
            <a:off x="2262584" y="2828639"/>
            <a:ext cx="288032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856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Prime accensioni del motore…</a:t>
            </a:r>
            <a:br>
              <a:rPr lang="it-IT" dirty="0"/>
            </a:br>
            <a:r>
              <a:rPr lang="it-IT" dirty="0"/>
              <a:t>			… e primi problemi di corrente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B8AD0E-8BAF-48F2-A364-520336AD3FBA}"/>
              </a:ext>
            </a:extLst>
          </p:cNvPr>
          <p:cNvSpPr txBox="1"/>
          <p:nvPr/>
        </p:nvSpPr>
        <p:spPr>
          <a:xfrm>
            <a:off x="1593436" y="1628800"/>
            <a:ext cx="92890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L’uso di un motore così prestante ha conseguentemente fatto salire la richiesta di corrente per mettere in moto il disco.</a:t>
            </a:r>
          </a:p>
          <a:p>
            <a:r>
              <a:rPr lang="it-IT" dirty="0"/>
              <a:t>L’aumento della corrente di spunto è stato molto oltre le aspettative, e alla prima accensione ha immediatamente </a:t>
            </a:r>
            <a:r>
              <a:rPr lang="it-IT" b="1" dirty="0"/>
              <a:t>rotto il ponte-h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70974BF-46BA-42EE-A5AD-1224EBAF8DD7}"/>
              </a:ext>
            </a:extLst>
          </p:cNvPr>
          <p:cNvGrpSpPr/>
          <p:nvPr/>
        </p:nvGrpSpPr>
        <p:grpSpPr>
          <a:xfrm>
            <a:off x="1635343" y="2829129"/>
            <a:ext cx="4462025" cy="4068000"/>
            <a:chOff x="6576888" y="2471092"/>
            <a:chExt cx="4462025" cy="4068000"/>
          </a:xfrm>
        </p:grpSpPr>
        <p:pic>
          <p:nvPicPr>
            <p:cNvPr id="5" name="Immagine 4" descr="Immagine che contiene torta, giocattolo, compleanno, circuito&#10;&#10;Descrizione generata automaticamente">
              <a:extLst>
                <a:ext uri="{FF2B5EF4-FFF2-40B4-BE49-F238E27FC236}">
                  <a16:creationId xmlns:a16="http://schemas.microsoft.com/office/drawing/2014/main" id="{0D7CB4EB-7C48-4104-9F32-ABCA77A1C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98468" y="2564904"/>
              <a:ext cx="4440445" cy="3964002"/>
            </a:xfrm>
            <a:prstGeom prst="rect">
              <a:avLst/>
            </a:prstGeom>
          </p:spPr>
        </p:pic>
        <p:sp>
          <p:nvSpPr>
            <p:cNvPr id="6" name="Croce 5">
              <a:extLst>
                <a:ext uri="{FF2B5EF4-FFF2-40B4-BE49-F238E27FC236}">
                  <a16:creationId xmlns:a16="http://schemas.microsoft.com/office/drawing/2014/main" id="{AA4A5E33-A3D9-428B-B904-9D852A165BEB}"/>
                </a:ext>
              </a:extLst>
            </p:cNvPr>
            <p:cNvSpPr>
              <a:spLocks noChangeAspect="1"/>
            </p:cNvSpPr>
            <p:nvPr/>
          </p:nvSpPr>
          <p:spPr>
            <a:xfrm rot="2677883">
              <a:off x="6576888" y="2471092"/>
              <a:ext cx="4067548" cy="4068000"/>
            </a:xfrm>
            <a:prstGeom prst="plus">
              <a:avLst>
                <a:gd name="adj" fmla="val 44352"/>
              </a:avLst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6B193A-8D0D-495D-AEEA-EE30B6FF6A59}"/>
              </a:ext>
            </a:extLst>
          </p:cNvPr>
          <p:cNvSpPr txBox="1"/>
          <p:nvPr/>
        </p:nvSpPr>
        <p:spPr>
          <a:xfrm>
            <a:off x="6094750" y="3040292"/>
            <a:ext cx="5400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Poiché la corrente di spunto era molto oltre i 2,5A (stimata vicino agli 8A) e il driver supporta fino a 3A di picco, il danno è stato immediato</a:t>
            </a:r>
          </a:p>
        </p:txBody>
      </p:sp>
    </p:spTree>
    <p:extLst>
      <p:ext uri="{BB962C8B-B14F-4D97-AF65-F5344CB8AC3E}">
        <p14:creationId xmlns:p14="http://schemas.microsoft.com/office/powerpoint/2010/main" val="3167039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Sostituzione del Ponte-h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6B193A-8D0D-495D-AEEA-EE30B6FF6A59}"/>
              </a:ext>
            </a:extLst>
          </p:cNvPr>
          <p:cNvSpPr txBox="1"/>
          <p:nvPr/>
        </p:nvSpPr>
        <p:spPr>
          <a:xfrm>
            <a:off x="7074508" y="1628800"/>
            <a:ext cx="41764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nuovo driver è stato il:</a:t>
            </a:r>
          </a:p>
          <a:p>
            <a:r>
              <a:rPr lang="it-IT" dirty="0"/>
              <a:t>BTS7960B H Bridge</a:t>
            </a:r>
          </a:p>
          <a:p>
            <a:r>
              <a:rPr lang="it-IT" dirty="0"/>
              <a:t>Scheda capace di sostenere fino a 43A fissi di corrente senza rompersi, un </a:t>
            </a:r>
            <a:r>
              <a:rPr lang="it-IT" dirty="0" err="1"/>
              <a:t>boost</a:t>
            </a:r>
            <a:r>
              <a:rPr lang="it-IT" dirty="0"/>
              <a:t> non da poco</a:t>
            </a:r>
            <a:endParaRPr lang="it-IT" b="1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963ADE8-5AE7-4BE4-AEC5-0634AEA54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1408699"/>
            <a:ext cx="5532599" cy="541829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895BBB0-2BAB-48A1-9F07-6B93C22070A5}"/>
              </a:ext>
            </a:extLst>
          </p:cNvPr>
          <p:cNvSpPr txBox="1"/>
          <p:nvPr/>
        </p:nvSpPr>
        <p:spPr>
          <a:xfrm>
            <a:off x="7199773" y="4117844"/>
            <a:ext cx="41764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Ciò ha però messo in evidenza un nuovo problema:</a:t>
            </a:r>
          </a:p>
          <a:p>
            <a:r>
              <a:rPr lang="it-IT" dirty="0"/>
              <a:t>L’alimentatore usato entrava in protezione a ogni avvio di fatto spegnendosi</a:t>
            </a:r>
          </a:p>
        </p:txBody>
      </p:sp>
    </p:spTree>
    <p:extLst>
      <p:ext uri="{BB962C8B-B14F-4D97-AF65-F5344CB8AC3E}">
        <p14:creationId xmlns:p14="http://schemas.microsoft.com/office/powerpoint/2010/main" val="3825210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Passaggio ad una batteria al Piombo per Auto</a:t>
            </a:r>
          </a:p>
        </p:txBody>
      </p:sp>
      <p:pic>
        <p:nvPicPr>
          <p:cNvPr id="5" name="Immagine 4" descr="Immagine che contiene neve, sedendo, sciando, coperto&#10;&#10;Descrizione generata automaticamente">
            <a:extLst>
              <a:ext uri="{FF2B5EF4-FFF2-40B4-BE49-F238E27FC236}">
                <a16:creationId xmlns:a16="http://schemas.microsoft.com/office/drawing/2014/main" id="{86916F53-AC62-44BE-94F0-F7B4BA342E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71" r="35300"/>
          <a:stretch/>
        </p:blipFill>
        <p:spPr>
          <a:xfrm rot="5400000">
            <a:off x="2194750" y="1279990"/>
            <a:ext cx="3550852" cy="453650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11F2D27-4098-4CF5-9FFE-F695CCDE2208}"/>
              </a:ext>
            </a:extLst>
          </p:cNvPr>
          <p:cNvSpPr txBox="1"/>
          <p:nvPr/>
        </p:nvSpPr>
        <p:spPr>
          <a:xfrm>
            <a:off x="6742484" y="2690336"/>
            <a:ext cx="41764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La batteria è una normale batteria da 12V, che può erogare anche un centinaio di Ampere in pochi attimi, facendoci superare anche l’ostacolo dell’alimentatore</a:t>
            </a:r>
          </a:p>
        </p:txBody>
      </p:sp>
    </p:spTree>
    <p:extLst>
      <p:ext uri="{BB962C8B-B14F-4D97-AF65-F5344CB8AC3E}">
        <p14:creationId xmlns:p14="http://schemas.microsoft.com/office/powerpoint/2010/main" val="97461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ematica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073_TF02787947.potx" id="{22C83AB2-B06E-4404-A58D-47EEC64CBDFC}" vid="{5FC0991E-8412-44C5-B092-2BAC676AAB44}"/>
    </a:ext>
  </a:extLst>
</a:theme>
</file>

<file path=ppt/theme/theme2.xml><?xml version="1.0" encoding="utf-8"?>
<a:theme xmlns:a="http://schemas.openxmlformats.org/drawingml/2006/main" name="Tema di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matematica con Pi greco (widescreen)</Template>
  <TotalTime>81</TotalTime>
  <Words>580</Words>
  <Application>Microsoft Office PowerPoint</Application>
  <PresentationFormat>Personalizzato</PresentationFormat>
  <Paragraphs>49</Paragraphs>
  <Slides>11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4" baseType="lpstr">
      <vt:lpstr>Arial</vt:lpstr>
      <vt:lpstr>Euphemia</vt:lpstr>
      <vt:lpstr>Matematica 16x9</vt:lpstr>
      <vt:lpstr>Incidenti di percorso</vt:lpstr>
      <vt:lpstr>Rottura 1° supporto motore</vt:lpstr>
      <vt:lpstr>Rottura 1° motore</vt:lpstr>
      <vt:lpstr>Arrivo del secondo motore…</vt:lpstr>
      <vt:lpstr>… Costruzione del nuovo supporto…</vt:lpstr>
      <vt:lpstr>… e assenza della sua flangia</vt:lpstr>
      <vt:lpstr>Prime accensioni del motore…    … e primi problemi di corrente</vt:lpstr>
      <vt:lpstr>Sostituzione del Ponte-h</vt:lpstr>
      <vt:lpstr>Passaggio ad una batteria al Piombo per Auto</vt:lpstr>
      <vt:lpstr>Rottura del secondo motore</vt:lpstr>
      <vt:lpstr>Considerazioni per migliorare il progetto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Layout titolo</dc:title>
  <dc:creator>Emanuele Alfano</dc:creator>
  <cp:lastModifiedBy>Emanuele Alfano</cp:lastModifiedBy>
  <cp:revision>10</cp:revision>
  <dcterms:created xsi:type="dcterms:W3CDTF">2020-01-10T14:09:03Z</dcterms:created>
  <dcterms:modified xsi:type="dcterms:W3CDTF">2020-02-10T10:59:21Z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